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342718-481E-43E8-B6DE-D8524B00CD1C}" type="datetimeFigureOut">
              <a:rPr lang="ru-RU" smtClean="0"/>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342718-481E-43E8-B6DE-D8524B00CD1C}" type="datetimeFigureOut">
              <a:rPr lang="ru-RU" smtClean="0"/>
              <a:t>03.01.2012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342718-481E-43E8-B6DE-D8524B00CD1C}" type="datetimeFigureOut">
              <a:rPr lang="ru-RU" smtClean="0"/>
              <a:t>03.01.2012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342718-481E-43E8-B6DE-D8524B00CD1C}" type="datetimeFigureOut">
              <a:rPr lang="ru-RU" smtClean="0"/>
              <a:t>03.01.2012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342718-481E-43E8-B6DE-D8524B00CD1C}" type="datetimeFigureOut">
              <a:rPr lang="ru-RU" smtClean="0"/>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342718-481E-43E8-B6DE-D8524B00CD1C}" type="datetimeFigureOut">
              <a:rPr lang="ru-RU" smtClean="0"/>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C8BE2-55AC-4CCD-9CC6-CA7D91C212B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42718-481E-43E8-B6DE-D8524B00CD1C}" type="datetimeFigureOut">
              <a:rPr lang="ru-RU" smtClean="0"/>
              <a:t>03.01.2012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C8BE2-55AC-4CCD-9CC6-CA7D91C212B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2886094"/>
          </a:xfrm>
        </p:spPr>
        <p:txBody>
          <a:bodyPr>
            <a:normAutofit/>
          </a:bodyPr>
          <a:lstStyle/>
          <a:p>
            <a:r>
              <a:rPr lang="en-US" sz="7200" b="1" u="sng" dirty="0" smtClean="0">
                <a:solidFill>
                  <a:schemeClr val="accent3">
                    <a:lumMod val="20000"/>
                    <a:lumOff val="80000"/>
                  </a:schemeClr>
                </a:solidFill>
                <a:latin typeface="AR DECODE" pitchFamily="2" charset="0"/>
              </a:rPr>
              <a:t>London</a:t>
            </a:r>
            <a:endParaRPr lang="ru-RU" sz="7200" b="1" u="sng" dirty="0">
              <a:solidFill>
                <a:schemeClr val="accent3">
                  <a:lumMod val="20000"/>
                  <a:lumOff val="80000"/>
                </a:schemeClr>
              </a:solidFill>
            </a:endParaRPr>
          </a:p>
        </p:txBody>
      </p:sp>
      <p:sp>
        <p:nvSpPr>
          <p:cNvPr id="3" name="Подзаголовок 2"/>
          <p:cNvSpPr>
            <a:spLocks noGrp="1"/>
          </p:cNvSpPr>
          <p:nvPr>
            <p:ph type="subTitle" idx="1"/>
          </p:nvPr>
        </p:nvSpPr>
        <p:spPr/>
        <p:txBody>
          <a:bodyPr/>
          <a:lstStyle/>
          <a:p>
            <a:pPr algn="r"/>
            <a:r>
              <a:rPr lang="ru-RU" dirty="0" smtClean="0">
                <a:solidFill>
                  <a:schemeClr val="accent3">
                    <a:lumMod val="20000"/>
                    <a:lumOff val="80000"/>
                  </a:schemeClr>
                </a:solidFill>
                <a:latin typeface="Calligraph" pitchFamily="2" charset="0"/>
              </a:rPr>
              <a:t>Выполнила Остапущенко К. А.</a:t>
            </a:r>
          </a:p>
          <a:p>
            <a:pPr algn="r"/>
            <a:r>
              <a:rPr lang="ru-RU" dirty="0" smtClean="0">
                <a:solidFill>
                  <a:schemeClr val="accent3">
                    <a:lumMod val="20000"/>
                    <a:lumOff val="80000"/>
                  </a:schemeClr>
                </a:solidFill>
                <a:latin typeface="Calligraph" pitchFamily="2" charset="0"/>
              </a:rPr>
              <a:t>Учитель английского языка</a:t>
            </a:r>
          </a:p>
          <a:p>
            <a:pPr algn="r"/>
            <a:r>
              <a:rPr lang="ru-RU" dirty="0" smtClean="0">
                <a:solidFill>
                  <a:schemeClr val="accent3">
                    <a:lumMod val="20000"/>
                    <a:lumOff val="80000"/>
                  </a:schemeClr>
                </a:solidFill>
                <a:latin typeface="Calligraph" pitchFamily="2" charset="0"/>
              </a:rPr>
              <a:t>МСОШ   № 3 п. Магдагачи </a:t>
            </a:r>
            <a:endParaRPr lang="ru-RU" dirty="0">
              <a:solidFill>
                <a:schemeClr val="accent3">
                  <a:lumMod val="20000"/>
                  <a:lumOff val="80000"/>
                </a:schemeClr>
              </a:solidFill>
              <a:latin typeface="Calligraph"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2786050" y="0"/>
            <a:ext cx="3008313" cy="785794"/>
          </a:xfrm>
        </p:spPr>
        <p:txBody>
          <a:bodyPr>
            <a:normAutofit/>
          </a:bodyPr>
          <a:lstStyle/>
          <a:p>
            <a:pPr algn="ctr"/>
            <a:r>
              <a:rPr lang="en-US" sz="2800" dirty="0">
                <a:solidFill>
                  <a:srgbClr val="002060"/>
                </a:solidFill>
                <a:latin typeface="AR DECODE" pitchFamily="2" charset="0"/>
              </a:rPr>
              <a:t>the Nelson Column</a:t>
            </a:r>
            <a:endParaRPr lang="ru-RU" sz="2800" dirty="0"/>
          </a:p>
        </p:txBody>
      </p:sp>
      <p:pic>
        <p:nvPicPr>
          <p:cNvPr id="17" name="Содержимое 16" descr="Безымянный.jpg"/>
          <p:cNvPicPr>
            <a:picLocks noGrp="1" noChangeAspect="1"/>
          </p:cNvPicPr>
          <p:nvPr>
            <p:ph idx="1"/>
          </p:nvPr>
        </p:nvPicPr>
        <p:blipFill>
          <a:blip r:embed="rId2" cstate="print"/>
          <a:stretch>
            <a:fillRect/>
          </a:stretch>
        </p:blipFill>
        <p:spPr>
          <a:xfrm>
            <a:off x="2214546" y="928670"/>
            <a:ext cx="4500594" cy="5305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571480"/>
            <a:ext cx="3008313" cy="5554683"/>
          </a:xfrm>
        </p:spPr>
        <p:txBody>
          <a:bodyPr>
            <a:normAutofit/>
          </a:bodyPr>
          <a:lstStyle/>
          <a:p>
            <a:pPr algn="just"/>
            <a:r>
              <a:rPr lang="en-US" sz="4000" b="1" dirty="0" smtClean="0">
                <a:solidFill>
                  <a:srgbClr val="002060"/>
                </a:solidFill>
                <a:latin typeface="AR DECODE" pitchFamily="2" charset="0"/>
              </a:rPr>
              <a:t>     The </a:t>
            </a:r>
            <a:r>
              <a:rPr lang="en-US" sz="4000" b="1" dirty="0">
                <a:solidFill>
                  <a:srgbClr val="002060"/>
                </a:solidFill>
                <a:latin typeface="AR DECODE" pitchFamily="2" charset="0"/>
              </a:rPr>
              <a:t>London Underground is the oldest one in the world. It was opened in London in 1863. </a:t>
            </a:r>
            <a:endParaRPr lang="ru-RU" sz="4000" b="1" dirty="0">
              <a:solidFill>
                <a:srgbClr val="002060"/>
              </a:solidFill>
            </a:endParaRPr>
          </a:p>
        </p:txBody>
      </p:sp>
      <p:pic>
        <p:nvPicPr>
          <p:cNvPr id="7" name="Содержимое 6" descr="Безымянный.jpg"/>
          <p:cNvPicPr>
            <a:picLocks noGrp="1" noChangeAspect="1"/>
          </p:cNvPicPr>
          <p:nvPr>
            <p:ph idx="1"/>
          </p:nvPr>
        </p:nvPicPr>
        <p:blipFill>
          <a:blip r:embed="rId2" cstate="print"/>
          <a:stretch>
            <a:fillRect/>
          </a:stretch>
        </p:blipFill>
        <p:spPr>
          <a:xfrm>
            <a:off x="3659187" y="857232"/>
            <a:ext cx="5270531" cy="41434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285728"/>
            <a:ext cx="3036917" cy="928694"/>
          </a:xfrm>
        </p:spPr>
        <p:txBody>
          <a:bodyPr>
            <a:normAutofit/>
          </a:bodyPr>
          <a:lstStyle/>
          <a:p>
            <a:pPr algn="ctr"/>
            <a:r>
              <a:rPr lang="en-US" sz="5400" dirty="0" smtClean="0">
                <a:solidFill>
                  <a:srgbClr val="002060"/>
                </a:solidFill>
                <a:latin typeface="AR DECODE" pitchFamily="2" charset="0"/>
              </a:rPr>
              <a:t>London</a:t>
            </a:r>
            <a:endParaRPr lang="ru-RU" sz="5400" dirty="0">
              <a:solidFill>
                <a:srgbClr val="002060"/>
              </a:solidFill>
            </a:endParaRPr>
          </a:p>
        </p:txBody>
      </p:sp>
      <p:pic>
        <p:nvPicPr>
          <p:cNvPr id="7" name="Содержимое 6" descr="Безымянный.jpg"/>
          <p:cNvPicPr>
            <a:picLocks noGrp="1" noChangeAspect="1"/>
          </p:cNvPicPr>
          <p:nvPr>
            <p:ph idx="1"/>
          </p:nvPr>
        </p:nvPicPr>
        <p:blipFill>
          <a:blip r:embed="rId2" cstate="print"/>
          <a:stretch>
            <a:fillRect/>
          </a:stretch>
        </p:blipFill>
        <p:spPr>
          <a:xfrm>
            <a:off x="3500431" y="857232"/>
            <a:ext cx="5429288" cy="45005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Текст 5"/>
          <p:cNvSpPr>
            <a:spLocks noGrp="1"/>
          </p:cNvSpPr>
          <p:nvPr>
            <p:ph type="body" sz="half" idx="2"/>
          </p:nvPr>
        </p:nvSpPr>
        <p:spPr>
          <a:xfrm>
            <a:off x="214282" y="1214422"/>
            <a:ext cx="3071835" cy="5429288"/>
          </a:xfrm>
        </p:spPr>
        <p:txBody>
          <a:bodyPr>
            <a:noAutofit/>
          </a:bodyPr>
          <a:lstStyle/>
          <a:p>
            <a:pPr algn="just"/>
            <a:r>
              <a:rPr lang="en-US" sz="2400" b="1" dirty="0" smtClean="0">
                <a:solidFill>
                  <a:schemeClr val="accent3">
                    <a:lumMod val="20000"/>
                    <a:lumOff val="80000"/>
                  </a:schemeClr>
                </a:solidFill>
                <a:latin typeface="AR DECODE" pitchFamily="2" charset="0"/>
              </a:rPr>
              <a:t>      </a:t>
            </a:r>
            <a:r>
              <a:rPr lang="en-US" sz="2400" b="1" dirty="0" smtClean="0">
                <a:solidFill>
                  <a:srgbClr val="002060"/>
                </a:solidFill>
                <a:latin typeface="AR DECODE" pitchFamily="2" charset="0"/>
              </a:rPr>
              <a:t>London </a:t>
            </a:r>
            <a:r>
              <a:rPr lang="en-US" sz="2400" b="1" dirty="0">
                <a:solidFill>
                  <a:srgbClr val="002060"/>
                </a:solidFill>
                <a:latin typeface="AR DECODE" pitchFamily="2" charset="0"/>
              </a:rPr>
              <a:t>is the capital of Great Britain, is political, economic and cultural centre. London is an ancient city. It is more than twenty cents old. The population of London, including its suburbs, is more than 9 million people. London is one of the biggest cities in the world and the largest city in Europe. It is situated on the banks of the River Thames. </a:t>
            </a:r>
            <a:endParaRPr lang="ru-RU" sz="24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Содержимое 4" descr="Безымянный.jpg"/>
          <p:cNvPicPr>
            <a:picLocks noGrp="1" noChangeAspect="1"/>
          </p:cNvPicPr>
          <p:nvPr>
            <p:ph idx="1"/>
          </p:nvPr>
        </p:nvPicPr>
        <p:blipFill>
          <a:blip r:embed="rId2" cstate="print"/>
          <a:stretch>
            <a:fillRect/>
          </a:stretch>
        </p:blipFill>
        <p:spPr>
          <a:xfrm>
            <a:off x="3643306" y="857232"/>
            <a:ext cx="5286412" cy="41434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142845" y="285728"/>
            <a:ext cx="3357586" cy="6215106"/>
          </a:xfrm>
        </p:spPr>
        <p:txBody>
          <a:bodyPr>
            <a:normAutofit fontScale="92500" lnSpcReduction="10000"/>
          </a:bodyPr>
          <a:lstStyle/>
          <a:p>
            <a:pPr algn="just"/>
            <a:r>
              <a:rPr lang="en-US" sz="3000" b="1" dirty="0" smtClean="0">
                <a:solidFill>
                  <a:srgbClr val="002060"/>
                </a:solidFill>
                <a:latin typeface="AR DECODE" pitchFamily="2" charset="0"/>
              </a:rPr>
              <a:t>     The </a:t>
            </a:r>
            <a:r>
              <a:rPr lang="en-US" sz="3000" b="1" dirty="0">
                <a:solidFill>
                  <a:srgbClr val="002060"/>
                </a:solidFill>
                <a:latin typeface="AR DECODE" pitchFamily="2" charset="0"/>
              </a:rPr>
              <a:t>City is the financial and the business centre of the country. There are   a lot of banks and various offices here. It is the ancient part of London. One of the greatest English churches – St Paul’s Cathedral – is here. It was designed and built by an outstanding English architect Christopher Wren in 1710.  St Paul’s Cathedral is the second large church in Europe. Admiral Nelson is buried there.</a:t>
            </a:r>
            <a:endParaRPr lang="ru-RU" sz="3000" b="1" dirty="0">
              <a:solidFill>
                <a:srgbClr val="002060"/>
              </a:solidFill>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1725602"/>
          </a:xfrm>
        </p:spPr>
        <p:txBody>
          <a:bodyPr>
            <a:noAutofit/>
          </a:bodyPr>
          <a:lstStyle/>
          <a:p>
            <a:pPr algn="just"/>
            <a:r>
              <a:rPr lang="en-US" sz="2800" b="1" dirty="0" smtClean="0">
                <a:solidFill>
                  <a:srgbClr val="002060"/>
                </a:solidFill>
                <a:latin typeface="AR DECODE" pitchFamily="2" charset="0"/>
              </a:rPr>
              <a:t>     Not </a:t>
            </a:r>
            <a:r>
              <a:rPr lang="en-US" sz="2800" b="1" dirty="0">
                <a:solidFill>
                  <a:srgbClr val="002060"/>
                </a:solidFill>
                <a:latin typeface="AR DECODE" pitchFamily="2" charset="0"/>
              </a:rPr>
              <a:t>far away is Westminster – the administrative centre of London. The Houses of Parliament are situated here. It is the seat of the British Government. The building is very beautiful with its two towers and a big clock called Big Ben.</a:t>
            </a:r>
            <a:endParaRPr lang="ru-RU" sz="2800" b="1" dirty="0">
              <a:solidFill>
                <a:srgbClr val="002060"/>
              </a:solidFill>
            </a:endParaRPr>
          </a:p>
        </p:txBody>
      </p:sp>
      <p:pic>
        <p:nvPicPr>
          <p:cNvPr id="5" name="Содержимое 4" descr="Безымянный.jpg"/>
          <p:cNvPicPr>
            <a:picLocks noGrp="1" noChangeAspect="1"/>
          </p:cNvPicPr>
          <p:nvPr>
            <p:ph sz="half" idx="1"/>
          </p:nvPr>
        </p:nvPicPr>
        <p:blipFill>
          <a:blip r:embed="rId2" cstate="print"/>
          <a:stretch>
            <a:fillRect/>
          </a:stretch>
        </p:blipFill>
        <p:spPr>
          <a:xfrm>
            <a:off x="214282" y="2357430"/>
            <a:ext cx="4038600" cy="30718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Содержимое 7" descr="1.jpg"/>
          <p:cNvPicPr>
            <a:picLocks noGrp="1" noChangeAspect="1"/>
          </p:cNvPicPr>
          <p:nvPr>
            <p:ph sz="half" idx="2"/>
          </p:nvPr>
        </p:nvPicPr>
        <p:blipFill>
          <a:blip r:embed="rId3" cstate="print"/>
          <a:stretch>
            <a:fillRect/>
          </a:stretch>
        </p:blipFill>
        <p:spPr>
          <a:xfrm>
            <a:off x="4786314" y="2357430"/>
            <a:ext cx="4110038" cy="30718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8" name="Содержимое 7" descr="Безымянный.jpg"/>
          <p:cNvPicPr>
            <a:picLocks noGrp="1" noChangeAspect="1"/>
          </p:cNvPicPr>
          <p:nvPr>
            <p:ph idx="1"/>
          </p:nvPr>
        </p:nvPicPr>
        <p:blipFill>
          <a:blip r:embed="rId2" cstate="print"/>
          <a:stretch>
            <a:fillRect/>
          </a:stretch>
        </p:blipFill>
        <p:spPr>
          <a:xfrm>
            <a:off x="4071934" y="571480"/>
            <a:ext cx="4572032" cy="5500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Текст 6"/>
          <p:cNvSpPr>
            <a:spLocks noGrp="1"/>
          </p:cNvSpPr>
          <p:nvPr>
            <p:ph type="body" sz="half" idx="2"/>
          </p:nvPr>
        </p:nvSpPr>
        <p:spPr>
          <a:xfrm>
            <a:off x="457200" y="357166"/>
            <a:ext cx="3186106" cy="5768997"/>
          </a:xfrm>
        </p:spPr>
        <p:txBody>
          <a:bodyPr>
            <a:normAutofit/>
          </a:bodyPr>
          <a:lstStyle/>
          <a:p>
            <a:pPr algn="just"/>
            <a:r>
              <a:rPr lang="en-US" sz="2800" b="1" dirty="0" smtClean="0">
                <a:solidFill>
                  <a:srgbClr val="002060"/>
                </a:solidFill>
                <a:latin typeface="AR DECODE" pitchFamily="2" charset="0"/>
              </a:rPr>
              <a:t>      </a:t>
            </a:r>
            <a:r>
              <a:rPr lang="en-US" sz="2800" b="1" dirty="0">
                <a:solidFill>
                  <a:srgbClr val="002060"/>
                </a:solidFill>
                <a:latin typeface="AR DECODE" pitchFamily="2" charset="0"/>
              </a:rPr>
              <a:t>Westminster Abbey where kings and queens are crowned is opposite the Houses of Parliament.   This ancient building was founded in the eleventh century. It was destroyed and rebuilt several times. Many famous people are buried here, among them Newton, Darwin, Dickens and Kipling.</a:t>
            </a:r>
            <a:endParaRPr lang="ru-RU" sz="2800"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Содержимое 4" descr="Безымянный.jpg"/>
          <p:cNvPicPr>
            <a:picLocks noGrp="1" noChangeAspect="1"/>
          </p:cNvPicPr>
          <p:nvPr>
            <p:ph idx="1"/>
          </p:nvPr>
        </p:nvPicPr>
        <p:blipFill>
          <a:blip r:embed="rId2" cstate="print"/>
          <a:stretch>
            <a:fillRect/>
          </a:stretch>
        </p:blipFill>
        <p:spPr>
          <a:xfrm>
            <a:off x="3575050" y="857232"/>
            <a:ext cx="5354668" cy="4357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285721" y="285728"/>
            <a:ext cx="3071834" cy="5840435"/>
          </a:xfrm>
        </p:spPr>
        <p:txBody>
          <a:bodyPr/>
          <a:lstStyle/>
          <a:p>
            <a:pPr algn="just"/>
            <a:r>
              <a:rPr lang="en-US" sz="2800" b="1" dirty="0" smtClean="0">
                <a:solidFill>
                  <a:srgbClr val="002060"/>
                </a:solidFill>
                <a:latin typeface="AR DECODE" pitchFamily="2" charset="0"/>
              </a:rPr>
              <a:t>     The </a:t>
            </a:r>
            <a:r>
              <a:rPr lang="en-US" sz="2800" b="1" dirty="0">
                <a:solidFill>
                  <a:srgbClr val="002060"/>
                </a:solidFill>
                <a:latin typeface="AR DECODE" pitchFamily="2" charset="0"/>
              </a:rPr>
              <a:t>West End is the part of London where rich people live. Fine houses, wide streets, numerous parks of the capital. The best cinemas, theatres, concert halls, famous shops, comfortable hotels, restaurants, large museums are situated here. The most beautiful London park – Hyde Park – is in this district too.</a:t>
            </a:r>
            <a:endParaRPr lang="ru-RU" sz="2800" b="1" dirty="0">
              <a:solidFill>
                <a:srgbClr val="002060"/>
              </a:solidFill>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Содержимое 4" descr="Безымянный.jpg"/>
          <p:cNvPicPr>
            <a:picLocks noGrp="1" noChangeAspect="1"/>
          </p:cNvPicPr>
          <p:nvPr>
            <p:ph idx="1"/>
          </p:nvPr>
        </p:nvPicPr>
        <p:blipFill>
          <a:blip r:embed="rId2" cstate="print"/>
          <a:stretch>
            <a:fillRect/>
          </a:stretch>
        </p:blipFill>
        <p:spPr>
          <a:xfrm>
            <a:off x="3500430" y="1000108"/>
            <a:ext cx="5429288" cy="42148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457201" y="714357"/>
            <a:ext cx="2757478" cy="5286412"/>
          </a:xfrm>
        </p:spPr>
        <p:txBody>
          <a:bodyPr>
            <a:normAutofit/>
          </a:bodyPr>
          <a:lstStyle/>
          <a:p>
            <a:pPr algn="just"/>
            <a:r>
              <a:rPr lang="en-US" sz="3600" b="1" dirty="0">
                <a:solidFill>
                  <a:srgbClr val="002060"/>
                </a:solidFill>
                <a:latin typeface="AR DECODE" pitchFamily="2" charset="0"/>
              </a:rPr>
              <a:t> </a:t>
            </a:r>
            <a:r>
              <a:rPr lang="en-US" sz="3600" b="1" dirty="0" smtClean="0">
                <a:solidFill>
                  <a:srgbClr val="002060"/>
                </a:solidFill>
                <a:latin typeface="AR DECODE" pitchFamily="2" charset="0"/>
              </a:rPr>
              <a:t>     The </a:t>
            </a:r>
            <a:r>
              <a:rPr lang="en-US" sz="3600" b="1" dirty="0">
                <a:solidFill>
                  <a:srgbClr val="002060"/>
                </a:solidFill>
                <a:latin typeface="AR DECODE" pitchFamily="2" charset="0"/>
              </a:rPr>
              <a:t>East End includes the port, the docks stretching for miles and the great industrial areas, which depend on shipping.</a:t>
            </a:r>
            <a:endParaRPr lang="ru-RU" sz="3600"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2844" y="142852"/>
            <a:ext cx="8786874" cy="1928826"/>
          </a:xfrm>
        </p:spPr>
        <p:txBody>
          <a:bodyPr>
            <a:normAutofit/>
          </a:bodyPr>
          <a:lstStyle/>
          <a:p>
            <a:pPr algn="just"/>
            <a:r>
              <a:rPr lang="en-US" sz="2000" b="1" dirty="0">
                <a:solidFill>
                  <a:srgbClr val="002060"/>
                </a:solidFill>
                <a:latin typeface="AR DECODE" pitchFamily="2" charset="0"/>
              </a:rPr>
              <a:t> </a:t>
            </a:r>
            <a:r>
              <a:rPr lang="en-US" sz="2000" b="1" dirty="0" smtClean="0">
                <a:solidFill>
                  <a:srgbClr val="002060"/>
                </a:solidFill>
                <a:latin typeface="AR DECODE" pitchFamily="2" charset="0"/>
              </a:rPr>
              <a:t>     </a:t>
            </a:r>
            <a:r>
              <a:rPr lang="en-US" sz="2800" b="1" dirty="0" smtClean="0">
                <a:solidFill>
                  <a:srgbClr val="002060"/>
                </a:solidFill>
                <a:latin typeface="AR DECODE" pitchFamily="2" charset="0"/>
              </a:rPr>
              <a:t>London </a:t>
            </a:r>
            <a:r>
              <a:rPr lang="en-US" sz="2800" b="1" dirty="0">
                <a:solidFill>
                  <a:srgbClr val="002060"/>
                </a:solidFill>
                <a:latin typeface="AR DECODE" pitchFamily="2" charset="0"/>
              </a:rPr>
              <a:t>is famous for its outstanding places of interest. There are many architectural, art and historic monuments in London such as the British Museum, the Tower of London, the National Gallery, Buckingham Palace, the Nelson Column and many others.</a:t>
            </a:r>
            <a:endParaRPr lang="ru-RU" sz="2800" b="1" dirty="0">
              <a:solidFill>
                <a:srgbClr val="002060"/>
              </a:solidFill>
            </a:endParaRPr>
          </a:p>
        </p:txBody>
      </p:sp>
      <p:pic>
        <p:nvPicPr>
          <p:cNvPr id="1026" name="Picture 2" descr="C:\Users\User\Pictures\Безымянный.jpg"/>
          <p:cNvPicPr>
            <a:picLocks noGrp="1" noChangeAspect="1" noChangeArrowheads="1"/>
          </p:cNvPicPr>
          <p:nvPr>
            <p:ph sz="half" idx="1"/>
          </p:nvPr>
        </p:nvPicPr>
        <p:blipFill>
          <a:blip r:embed="rId2" cstate="print"/>
          <a:srcRect/>
          <a:stretch>
            <a:fillRect/>
          </a:stretch>
        </p:blipFill>
        <p:spPr bwMode="auto">
          <a:xfrm>
            <a:off x="285750" y="2285992"/>
            <a:ext cx="4038600" cy="3571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9" name="Picture 5"/>
          <p:cNvPicPr>
            <a:picLocks noGrp="1" noChangeAspect="1" noChangeArrowheads="1"/>
          </p:cNvPicPr>
          <p:nvPr>
            <p:ph sz="half" idx="2"/>
          </p:nvPr>
        </p:nvPicPr>
        <p:blipFill>
          <a:blip r:embed="rId3" cstate="print"/>
          <a:srcRect/>
          <a:stretch>
            <a:fillRect/>
          </a:stretch>
        </p:blipFill>
        <p:spPr bwMode="auto">
          <a:xfrm>
            <a:off x="4786313" y="2285992"/>
            <a:ext cx="4038600" cy="35526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TextBox 11"/>
          <p:cNvSpPr txBox="1"/>
          <p:nvPr/>
        </p:nvSpPr>
        <p:spPr>
          <a:xfrm>
            <a:off x="642910" y="6143644"/>
            <a:ext cx="3071834" cy="461665"/>
          </a:xfrm>
          <a:prstGeom prst="rect">
            <a:avLst/>
          </a:prstGeom>
          <a:noFill/>
        </p:spPr>
        <p:txBody>
          <a:bodyPr wrap="square" rtlCol="0">
            <a:spAutoFit/>
          </a:bodyPr>
          <a:lstStyle/>
          <a:p>
            <a:r>
              <a:rPr lang="en-US" sz="2400" b="1" dirty="0" smtClean="0">
                <a:solidFill>
                  <a:srgbClr val="002060"/>
                </a:solidFill>
                <a:latin typeface="AR DECODE" pitchFamily="2" charset="0"/>
              </a:rPr>
              <a:t>the British Museum</a:t>
            </a:r>
            <a:endParaRPr lang="ru-RU" sz="2400" dirty="0"/>
          </a:p>
        </p:txBody>
      </p:sp>
      <p:sp>
        <p:nvSpPr>
          <p:cNvPr id="13" name="TextBox 12"/>
          <p:cNvSpPr txBox="1"/>
          <p:nvPr/>
        </p:nvSpPr>
        <p:spPr>
          <a:xfrm>
            <a:off x="5357818" y="6143644"/>
            <a:ext cx="2857520" cy="461665"/>
          </a:xfrm>
          <a:prstGeom prst="rect">
            <a:avLst/>
          </a:prstGeom>
          <a:noFill/>
        </p:spPr>
        <p:txBody>
          <a:bodyPr wrap="square" rtlCol="0">
            <a:spAutoFit/>
          </a:bodyPr>
          <a:lstStyle/>
          <a:p>
            <a:r>
              <a:rPr lang="en-US" sz="2400" b="1" dirty="0" smtClean="0">
                <a:solidFill>
                  <a:srgbClr val="002060"/>
                </a:solidFill>
                <a:latin typeface="AR DECODE" pitchFamily="2" charset="0"/>
              </a:rPr>
              <a:t>the Tower of London</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5" name="Содержимое 4" descr="Безымянный.jpg"/>
          <p:cNvPicPr>
            <a:picLocks noGrp="1" noChangeAspect="1"/>
          </p:cNvPicPr>
          <p:nvPr>
            <p:ph sz="half" idx="1"/>
          </p:nvPr>
        </p:nvPicPr>
        <p:blipFill>
          <a:blip r:embed="rId2" cstate="print"/>
          <a:stretch>
            <a:fillRect/>
          </a:stretch>
        </p:blipFill>
        <p:spPr>
          <a:xfrm>
            <a:off x="357158" y="285728"/>
            <a:ext cx="4286280" cy="3877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Содержимое 5" descr="Безымянный.jpg"/>
          <p:cNvPicPr>
            <a:picLocks noGrp="1" noChangeAspect="1"/>
          </p:cNvPicPr>
          <p:nvPr>
            <p:ph sz="half" idx="2"/>
          </p:nvPr>
        </p:nvPicPr>
        <p:blipFill>
          <a:blip r:embed="rId3" cstate="print"/>
          <a:stretch>
            <a:fillRect/>
          </a:stretch>
        </p:blipFill>
        <p:spPr>
          <a:xfrm>
            <a:off x="4857752" y="2786058"/>
            <a:ext cx="4110036" cy="3571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p:cNvSpPr txBox="1"/>
          <p:nvPr/>
        </p:nvSpPr>
        <p:spPr>
          <a:xfrm>
            <a:off x="5214942" y="2000240"/>
            <a:ext cx="3143272" cy="461665"/>
          </a:xfrm>
          <a:prstGeom prst="rect">
            <a:avLst/>
          </a:prstGeom>
          <a:noFill/>
        </p:spPr>
        <p:txBody>
          <a:bodyPr wrap="square" rtlCol="0">
            <a:spAutoFit/>
          </a:bodyPr>
          <a:lstStyle/>
          <a:p>
            <a:r>
              <a:rPr lang="en-US" sz="2400" b="1" dirty="0" smtClean="0">
                <a:solidFill>
                  <a:srgbClr val="002060"/>
                </a:solidFill>
                <a:latin typeface="AR DECODE" pitchFamily="2" charset="0"/>
              </a:rPr>
              <a:t>Buckingham Palace</a:t>
            </a:r>
            <a:endParaRPr lang="ru-RU" sz="2400" dirty="0"/>
          </a:p>
        </p:txBody>
      </p:sp>
      <p:sp>
        <p:nvSpPr>
          <p:cNvPr id="9" name="TextBox 8"/>
          <p:cNvSpPr txBox="1"/>
          <p:nvPr/>
        </p:nvSpPr>
        <p:spPr>
          <a:xfrm>
            <a:off x="1142976" y="4357694"/>
            <a:ext cx="2428892" cy="461665"/>
          </a:xfrm>
          <a:prstGeom prst="rect">
            <a:avLst/>
          </a:prstGeom>
          <a:noFill/>
        </p:spPr>
        <p:txBody>
          <a:bodyPr wrap="square" rtlCol="0">
            <a:spAutoFit/>
          </a:bodyPr>
          <a:lstStyle/>
          <a:p>
            <a:r>
              <a:rPr lang="en-US" sz="2400" b="1" dirty="0" smtClean="0">
                <a:solidFill>
                  <a:srgbClr val="002060"/>
                </a:solidFill>
                <a:latin typeface="AR DECODE" pitchFamily="2" charset="0"/>
              </a:rPr>
              <a:t>the National Gallery</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439</Words>
  <Application>Microsoft Office PowerPoint</Application>
  <PresentationFormat>Экран (4:3)</PresentationFormat>
  <Paragraphs>18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London</vt:lpstr>
      <vt:lpstr>London</vt:lpstr>
      <vt:lpstr>Слайд 3</vt:lpstr>
      <vt:lpstr>     Not far away is Westminster – the administrative centre of London. The Houses of Parliament are situated here. It is the seat of the British Government. The building is very beautiful with its two towers and a big clock called Big Ben.</vt:lpstr>
      <vt:lpstr>Слайд 5</vt:lpstr>
      <vt:lpstr>Слайд 6</vt:lpstr>
      <vt:lpstr>Слайд 7</vt:lpstr>
      <vt:lpstr>      London is famous for its outstanding places of interest. There are many architectural, art and historic monuments in London such as the British Museum, the Tower of London, the National Gallery, Buckingham Palace, the Nelson Column and many others.</vt:lpstr>
      <vt:lpstr>Слайд 9</vt:lpstr>
      <vt:lpstr>the Nelson Column</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User</dc:creator>
  <cp:lastModifiedBy>User</cp:lastModifiedBy>
  <cp:revision>7</cp:revision>
  <dcterms:created xsi:type="dcterms:W3CDTF">2012-01-03T07:32:36Z</dcterms:created>
  <dcterms:modified xsi:type="dcterms:W3CDTF">2012-01-03T08:41:18Z</dcterms:modified>
</cp:coreProperties>
</file>